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Lato"/>
      <p:regular r:id="rId14"/>
      <p:bold r:id="rId15"/>
      <p:italic r:id="rId16"/>
      <p:boldItalic r:id="rId17"/>
    </p:embeddedFont>
    <p:embeddedFont>
      <p:font typeface="Century Gothic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slide" Target="slides/slide1.xml"/><Relationship Id="rId19" Type="http://schemas.openxmlformats.org/officeDocument/2006/relationships/font" Target="fonts/CenturyGothic-bold.fntdata"/><Relationship Id="rId6" Type="http://schemas.openxmlformats.org/officeDocument/2006/relationships/slide" Target="slides/slide2.xml"/><Relationship Id="rId18" Type="http://schemas.openxmlformats.org/officeDocument/2006/relationships/font" Target="fonts/Century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4ff79e48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4ff79e48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6cc4727c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6cc4727c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a01f883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a01f883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fd0ccc46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fd0ccc46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75328A"/>
                </a:solidFill>
                <a:highlight>
                  <a:srgbClr val="FFFFFF"/>
                </a:highlight>
              </a:rPr>
              <a:t>Possible Misconceptions</a:t>
            </a:r>
            <a:endParaRPr i="1" sz="1300">
              <a:solidFill>
                <a:srgbClr val="75328A"/>
              </a:solidFill>
              <a:highlight>
                <a:srgbClr val="FFFFFF"/>
              </a:highlight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28A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Students are likely to describe what the character is </a:t>
            </a:r>
            <a:r>
              <a:rPr i="1"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doing</a:t>
            </a: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as opposed to </a:t>
            </a:r>
            <a:r>
              <a:rPr i="1"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what changes</a:t>
            </a: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For example: "The dog is moving to the left" is not actualy describing the property being changed (position, place, location, etc).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28A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Students may write down what they </a:t>
            </a:r>
            <a:r>
              <a:rPr i="1"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hope</a:t>
            </a: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is changeable, as opposed to what actually changes. It’s common for students to say they cat’s costume is changing, because they assume the cat will somehow "level up" if they get enough points.</a:t>
            </a:r>
            <a:endParaRPr sz="1200">
              <a:solidFill>
                <a:srgbClr val="75328A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328A"/>
              </a:solidFill>
              <a:highlight>
                <a:srgbClr val="EEEEEE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d0ccc46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d0ccc46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fd0ccc467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fd0ccc467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Ask students to share out their favorite current video game. Write the names of the games on the board.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fd0ccc467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fd0ccc467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5328A"/>
              </a:solidFill>
              <a:highlight>
                <a:srgbClr val="EEEEEE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3494611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3494611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3142ea8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3142ea8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5025" y="1020675"/>
            <a:ext cx="3913949" cy="39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575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450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logo_1x.png"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534" y="4703613"/>
            <a:ext cx="484891" cy="3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6686850" y="4645550"/>
            <a:ext cx="243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@BootstrapWorld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 rotWithShape="1">
          <a:blip r:embed="rId2">
            <a:alphaModFix/>
          </a:blip>
          <a:srcRect b="0" l="0" r="0" t="5087"/>
          <a:stretch/>
        </p:blipFill>
        <p:spPr>
          <a:xfrm>
            <a:off x="0" y="-152400"/>
            <a:ext cx="9144000" cy="4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1" name="Google Shape;6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b="8605" l="0" r="0" t="7684"/>
          <a:stretch/>
        </p:blipFill>
        <p:spPr>
          <a:xfrm>
            <a:off x="0" y="0"/>
            <a:ext cx="9144000" cy="4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b="3961" l="0" r="0" t="22535"/>
          <a:stretch/>
        </p:blipFill>
        <p:spPr>
          <a:xfrm>
            <a:off x="-15125" y="-35950"/>
            <a:ext cx="9159125" cy="44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00" y="-77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">
  <p:cSld name="TITLE_AND_BODY_2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">
  <p:cSld name="TITLE_AND_BODY_2_1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">
  <p:cSld name="TITLE_AND_BODY_2_1_1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">
  <p:cSld name="TITLE_AND_BODY_2_1_1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b="14203" l="0" r="0" t="2732"/>
          <a:stretch/>
        </p:blipFill>
        <p:spPr>
          <a:xfrm>
            <a:off x="0" y="0"/>
            <a:ext cx="9144000" cy="439010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21135" l="0" r="0" t="0"/>
          <a:stretch/>
        </p:blipFill>
        <p:spPr>
          <a:xfrm>
            <a:off x="0" y="0"/>
            <a:ext cx="9144000" cy="4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1" name="Google Shape;5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b="18554" l="0" r="0" t="3417"/>
          <a:stretch/>
        </p:blipFill>
        <p:spPr>
          <a:xfrm>
            <a:off x="0" y="0"/>
            <a:ext cx="9144000" cy="4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d3d3Lndlc2NoZW1lLm9yZy9ydW4/cHVibGljSWQ9c2dnelJ6Z1U1VCIsImFuc3dlcnMiOltdfQ==pearId=magic-pear-shape-identifier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://dontchangethislink.peardeckmagic.zone?eyJ0eXBlIjoiZ29vZ2xlLXNsaWRlcy1hZGRvbi1yZXNwb25zZS1mb290ZXIiLCJsYXN0RWRpdGVkQnkiOiIxMDIzMjU5Njc4ODMwNTI1MjAxMjgiLCJwcmVzZW50YXRpb25JZCI6IjE2WktBWWtSWDNwTVBkNjVkRndzdV9vcHVpaGh1MzJzSzdDM0VwTGJLeGJzIiwiY29udGVudElkIjoiY3VzdG9tLXJlc3BvbnNlLWVtYmVkZGVkV2Vic2l0ZSIsInNsaWRlSWQiOiJnNTZjYzQ3MjdjNF8wXzIwIiwiY29udGVudEluc3RhbmNlSWQiOiIxNlpLQVlrUlgzcE1QZDY1ZEZ3c3Vfb3B1aWhodTMyc0s3QzNFcExiS3hicy85MTE5Y2FjZi0yMmU4LTRlYjQtYTA4OC1lMThjN2I5NDNmNGYifQ==pearId=magic-pear-metadata-identifier" TargetMode="External"/><Relationship Id="rId7" Type="http://schemas.openxmlformats.org/officeDocument/2006/relationships/hyperlink" Target="https://www.bootstrapworld.org/materials/fall2020/en-us/courses/algebra-wescheme/lessons/alg-game-intro/pages/NoticeAndWonder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://dontchangethislink.peardeckmagic.zone?eyJ0eXBlIjoiZ29vZ2xlLXNsaWRlcy1hZGRvbi1yZXNwb25zZS1mb290ZXIiLCJsYXN0RWRpdGVkQnkiOiIxMDIzMjU5Njc4ODMwNTI1MjAxMjgiLCJwcmVzZW50YXRpb25JZCI6IjE2WktBWWtSWDNwTVBkNjVkRndzdV9vcHVpaGh1MzJzSzdDM0VwTGJLeGJzIiwiY29udGVudElkIjoiY3VzdG9tLXJlc3BvbnNlLWZyZWVSZXNwb25zZS10ZXh0Iiwic2xpZGVJZCI6Imc0YTAxZjg4M2YxXzBfMTAiLCJjb250ZW50SW5zdGFuY2VJZCI6IjE2WktBWWtSWDNwTVBkNjVkRndzdV9vcHVpaGh1MzJzSzdDM0VwTGJLeGJzL2Y3NDY2YzE2LTM0MjQtNGE3Zi04MmY5LTcwZDMwNDc5OTU3YyJ9pearId=magic-pear-metadata-identifier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d3d3LmJvb3RzdHJhcHdvcmxkLm9yZy9tYXRlcmlhbHMvZmFsbDIwMjAvZW4tdXMvY291cnNlcy9hbGdlYnJhLXdlc2NoZW1lL2xlc3NvbnMvYWxnLWdhbWUtaW50cm8vcGFnZXMvUmV2ZXJzZUVuZ2luZWVyR2FtZS5odG1sIiwiYW5zd2VycyI6W119pearId=magic-pear-shape-identifier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4a2ZJczNIX0VEZ3VOdmFBYUNLdnFBYUd1cTZ4eFREUUFIQlNEMFBpV0JvIiwiY29udGVudElkIjoiY3VzdG9tLXJlc3BvbnNlLWVtYmVkZGVkV2Vic2l0ZSIsInNsaWRlSWQiOiJnN2ZkMGNjYzQ2N18yXzEzIiwiY29udGVudEluc3RhbmNlSWQiOiIxeGtmSXMzSF9FRGd1TnZhQWFDS3ZxQWFHdXE2eHhURFFBSEJTRDBQaVdCby8xMjE5N2EyNS02YmFkLTQxNzUtODcyNC03YjczNDc0YzRiNmIifQ==pearId=magic-pear-metadata-identifi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://dontchangethislink.peardeckmagic.zone?eyJ0eXBlIjoiZ29vZ2xlLXNsaWRlcy1hZGRvbi1yZXNwb25zZS1mb290ZXIiLCJsYXN0RWRpdGVkQnkiOiIxMDIzMjU5Njc4ODMwNTI1MjAxMjgiLCJwcmVzZW50YXRpb25JZCI6IjE2WktBWWtSWDNwTVBkNjVkRndzdV9vcHVpaGh1MzJzSzdDM0VwTGJLeGJzIiwiY29udGVudElkIjoiY3VzdG9tLXJlc3BvbnNlLWZyZWVSZXNwb25zZS10ZXh0Iiwic2xpZGVJZCI6Imc3ZmQwY2NjNDY3XzJfMjIiLCJjb250ZW50SW5zdGFuY2VJZCI6IjE2WktBWWtSWDNwTVBkNjVkRndzdV9vcHVpaGh1MzJzSzdDM0VwTGJLeGJzLzIxNGE0OWNjLTk2MjktNGQ0ZC05ZTE5LThmNmI0YzY2ZjUzMyJ9pearId=magic-pear-metadata-identifi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4a2ZJczNIX0VEZ3VOdmFBYUNLdnFBYUd1cTZ4eFREUUFIQlNEMFBpV0JvIiwiY29udGVudElkIjoiY3VzdG9tLXJlc3BvbnNlLWZyZWVSZXNwb25zZS10ZXh0Iiwic2xpZGVJZCI6Imc3ZmQwY2NjNDY3XzJfNDkiLCJjb250ZW50SW5zdGFuY2VJZCI6IjF4a2ZJczNIX0VEZ3VOdmFBYUNLdnFBYUd1cTZ4eFREUUFIQlNEMFBpV0JvL2RjNWVjNjc5LTAxYTktNDAwMS05YjAzLTNjZjI3Y2I4Njc2NSJ9pearId=magic-pear-metadata-identifie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://dontchangethislink.peardeckmagic.zone?eyJ0eXBlIjoiZ29vZ2xlLXNsaWRlcy1hZGRvbi1yZXNwb25zZS1mb290ZXIiLCJsYXN0RWRpdGVkQnkiOiIxMDI3ODcwMjI4ODQzMzk5NjE5ODciLCJwcmVzZW50YXRpb25JZCI6IjF4a2ZJczNIX0VEZ3VOdmFBYUNLdnFBYUd1cTZ4eFREUUFIQlNEMFBpV0JvIiwiY29udGVudElkIjoiY3VzdG9tLXJlc3BvbnNlLWZyZWVSZXNwb25zZS10ZXh0Iiwic2xpZGVJZCI6Imc3ZmQwY2NjNDY3XzJfNjciLCJjb250ZW50SW5zdGFuY2VJZCI6IjF4a2ZJczNIX0VEZ3VOdmFBYUNLdnFBYUd1cTZ4eFREUUFIQlNEMFBpV0JvLzMzNWFmNzdmLWFjNzgtNGEwYy04YWE3LTM3YzZlN2IwMzE2OCJ9pearId=magic-pear-metadata-identifi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Video_game_development#:~:text=Most%20modern%20PC%20or%20console,platform%20and%20number%20of%20assets." TargetMode="External"/><Relationship Id="rId4" Type="http://schemas.openxmlformats.org/officeDocument/2006/relationships/hyperlink" Target="https://en.wikipedia.org/wiki/Video_game_development#:~:text=The%20development%20of%20a%20complete,artists%2C%20programmers%2C%20and%20testers." TargetMode="External"/><Relationship Id="rId5" Type="http://schemas.openxmlformats.org/officeDocument/2006/relationships/hyperlink" Target="https://en.wikipedia.org/wiki/List_of_most_expensive_video_games_to_develop" TargetMode="External"/><Relationship Id="rId6" Type="http://schemas.openxmlformats.org/officeDocument/2006/relationships/hyperlink" Target="http://dontchangethislink.peardeckmagic.zone?eyJ0eXBlIjoiZ29vZ2xlLXNsaWRlcy1hZGRvbi1yZXNwb25zZS1mb290ZXIiLCJsYXN0RWRpdGVkQnkiOiIxMDIzMjU5Njc4ODMwNTI1MjAxMjgiLCJwcmVzZW50YXRpb25JZCI6IjE2WktBWWtSWDNwTVBkNjVkRndzdV9vcHVpaGh1MzJzSzdDM0VwTGJLeGJzIiwiY29udGVudElkIjoiY3VzdG9tLXJlc3BvbnNlLWZyZWVSZXNwb25zZS10ZXh0Iiwic2xpZGVJZCI6Imc4MzQ5NDYxMTNhXzBfMSIsImNvbnRlbnRJbnN0YW5jZUlkIjoiMTZaS0FZa1JYM3BNUGQ2NWRGd3N1X29wdWloaHUzMnNLN0MzRXBMYkt4YnMvMmFkN2M2NzUtNDI3Yi00MTU3LTk0MzgtNjcxN2FlYWE4MmQwIn0=pearId=magic-pear-metadata-identifi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://dontchangethislink.peardeckmagic.zone?eyJ0eXBlIjoiZ29vZ2xlLXNsaWRlcy1hZGRvbi1yZXNwb25zZS1mb290ZXIiLCJsYXN0RWRpdGVkQnkiOiIxMDIzMjU5Njc4ODMwNTI1MjAxMjgiLCJwcmVzZW50YXRpb25JZCI6IjE2WktBWWtSWDNwTVBkNjVkRndzdV9vcHVpaGh1MzJzSzdDM0VwTGJLeGJzIiwiY29udGVudElkIjoiY3VzdG9tLXJlc3BvbnNlLWZyZWVSZXNwb25zZS10ZXh0Iiwic2xpZGVJZCI6Imc4MzQ5NDYxMTNhXzBfMSIsImNvbnRlbnRJbnN0YW5jZUlkIjoiMTZaS0FZa1JYM3BNUGQ2NWRGd3N1X29wdWloaHUzMnNLN0MzRXBMYkt4YnMvMmFkN2M2NzUtNDI3Yi00MTU3LTk0MzgtNjcxN2FlYWE4MmQwIn0=pearId=magic-pear-metadata-identifi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Numbers Inside Video Games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1092675" y="-12175"/>
            <a:ext cx="80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Reverse Engineering a Video Game</a:t>
            </a:r>
            <a:endParaRPr sz="34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925" y="2013075"/>
            <a:ext cx="2662350" cy="15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05700" y="1605500"/>
            <a:ext cx="6085500" cy="28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once on the game in the right-hand panel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left and right keys to move the cat, and up to jump!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</a:t>
            </a:r>
            <a:r>
              <a:rPr lang="en" u="sng">
                <a:solidFill>
                  <a:schemeClr val="hlink"/>
                </a:solidFill>
                <a:hlinkClick r:id="rId7"/>
              </a:rPr>
              <a:t>in your workbook</a:t>
            </a:r>
            <a:r>
              <a:rPr lang="en"/>
              <a:t>, first write down everything you </a:t>
            </a:r>
            <a:r>
              <a:rPr i="1" lang="en"/>
              <a:t>Notice</a:t>
            </a:r>
            <a:r>
              <a:rPr lang="en"/>
              <a:t> about this game.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●"/>
            </a:pPr>
            <a:r>
              <a:rPr lang="en"/>
              <a:t>Then write down everything you </a:t>
            </a:r>
            <a:r>
              <a:rPr i="1" lang="en"/>
              <a:t>Wonder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1092675" y="-12175"/>
            <a:ext cx="80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Reverse Engineering a Video Game</a:t>
            </a:r>
            <a:endParaRPr sz="3400"/>
          </a:p>
        </p:txBody>
      </p:sp>
      <p:grpSp>
        <p:nvGrpSpPr>
          <p:cNvPr id="94" name="Google Shape;94;p17"/>
          <p:cNvGrpSpPr/>
          <p:nvPr/>
        </p:nvGrpSpPr>
        <p:grpSpPr>
          <a:xfrm>
            <a:off x="1490325" y="1480114"/>
            <a:ext cx="2422800" cy="2765086"/>
            <a:chOff x="1490325" y="1480114"/>
            <a:chExt cx="2422800" cy="2765086"/>
          </a:xfrm>
        </p:grpSpPr>
        <p:pic>
          <p:nvPicPr>
            <p:cNvPr id="95" name="Google Shape;9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45175" y="1480114"/>
              <a:ext cx="1912506" cy="1912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7"/>
            <p:cNvSpPr txBox="1"/>
            <p:nvPr/>
          </p:nvSpPr>
          <p:spPr>
            <a:xfrm>
              <a:off x="1490325" y="3530900"/>
              <a:ext cx="24228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entury Gothic"/>
                  <a:ea typeface="Century Gothic"/>
                  <a:cs typeface="Century Gothic"/>
                  <a:sym typeface="Century Gothic"/>
                </a:rPr>
                <a:t>What did you Notice?</a:t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7" name="Google Shape;97;p17"/>
          <p:cNvGrpSpPr/>
          <p:nvPr/>
        </p:nvGrpSpPr>
        <p:grpSpPr>
          <a:xfrm>
            <a:off x="5224125" y="1393575"/>
            <a:ext cx="2422800" cy="2851625"/>
            <a:chOff x="5224125" y="1393575"/>
            <a:chExt cx="2422800" cy="2851625"/>
          </a:xfrm>
        </p:grpSpPr>
        <p:pic>
          <p:nvPicPr>
            <p:cNvPr id="98" name="Google Shape;9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80425" y="1393575"/>
              <a:ext cx="1964150" cy="196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7"/>
            <p:cNvSpPr txBox="1"/>
            <p:nvPr/>
          </p:nvSpPr>
          <p:spPr>
            <a:xfrm>
              <a:off x="5224125" y="3530900"/>
              <a:ext cx="24228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entury Gothic"/>
                  <a:ea typeface="Century Gothic"/>
                  <a:cs typeface="Century Gothic"/>
                  <a:sym typeface="Century Gothic"/>
                </a:rPr>
                <a:t>What did you Notice?</a:t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1748125" y="1108525"/>
            <a:ext cx="713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to </a:t>
            </a:r>
            <a:r>
              <a:rPr b="1" lang="en"/>
              <a:t>Page 3</a:t>
            </a:r>
            <a:r>
              <a:rPr lang="en"/>
              <a:t> in your student workbook ( Like this! →  )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First</a:t>
            </a:r>
            <a:r>
              <a:rPr lang="en"/>
              <a:t>, list each “thing” you saw in the game in the first column. (For example: the Dog, the Cat, etc.)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Second, </a:t>
            </a:r>
            <a:r>
              <a:rPr lang="en"/>
              <a:t>for each “thing” you listed, write </a:t>
            </a:r>
            <a:r>
              <a:rPr i="1" lang="en"/>
              <a:t>what changes about it</a:t>
            </a:r>
            <a:r>
              <a:rPr lang="en"/>
              <a:t> in the second column</a:t>
            </a:r>
            <a:r>
              <a:rPr i="1" lang="en"/>
              <a:t>.</a:t>
            </a:r>
            <a:r>
              <a:rPr lang="en"/>
              <a:t> (Hint: Nouns, not verbs!)</a:t>
            </a:r>
            <a:endParaRPr/>
          </a:p>
          <a:p>
            <a:pPr indent="-342900" lvl="0" marL="457200" rtl="0" algn="l">
              <a:spcBef>
                <a:spcPts val="2000"/>
              </a:spcBef>
              <a:spcAft>
                <a:spcPts val="2000"/>
              </a:spcAft>
              <a:buSzPts val="1800"/>
              <a:buAutoNum type="arabicPeriod"/>
            </a:pPr>
            <a:r>
              <a:rPr lang="en"/>
              <a:t>Third, for each “thing”, what </a:t>
            </a:r>
            <a:r>
              <a:rPr i="1" lang="en"/>
              <a:t>specifically</a:t>
            </a:r>
            <a:r>
              <a:rPr lang="en"/>
              <a:t> is changing?</a:t>
            </a:r>
            <a:endParaRPr/>
          </a:p>
        </p:txBody>
      </p:sp>
      <p:pic>
        <p:nvPicPr>
          <p:cNvPr id="105" name="Google Shape;105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1092675" y="-12175"/>
            <a:ext cx="80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Reverse Engineering a Video Game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If the x- and y-coordinates are each numbers, how many numbers does it take to represent a single frame of the videogame?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are those numbers changing - or varying - as the game plays? When do they increase? Decrease?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many numbers would we need if the dog could also move up and down?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many numbers would we need to have a two-player game?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How many numbers would we need if the entire game was in 3d?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400"/>
              <a:buAutoNum type="arabicPeriod"/>
            </a:pPr>
            <a:r>
              <a:rPr lang="en" sz="1400"/>
              <a:t>How many numbers would we need to make a modern game?</a:t>
            </a:r>
            <a:endParaRPr sz="1400"/>
          </a:p>
        </p:txBody>
      </p:sp>
      <p:pic>
        <p:nvPicPr>
          <p:cNvPr id="113" name="Google Shape;113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1092675" y="-12175"/>
            <a:ext cx="80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Reverse Engineering a Video Game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to Real Games</a:t>
            </a:r>
            <a:endParaRPr/>
          </a:p>
        </p:txBody>
      </p:sp>
      <p:pic>
        <p:nvPicPr>
          <p:cNvPr id="121" name="Google Shape;121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529625" y="1108525"/>
            <a:ext cx="74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is your favorite video game?</a:t>
            </a:r>
            <a:endParaRPr sz="3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long do you think it took to create that game?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</a:t>
            </a:r>
            <a:r>
              <a:rPr i="1" lang="en" sz="1600">
                <a:solidFill>
                  <a:schemeClr val="dk1"/>
                </a:solidFill>
              </a:rPr>
              <a:t>many people</a:t>
            </a:r>
            <a:r>
              <a:rPr lang="en" sz="1600">
                <a:solidFill>
                  <a:schemeClr val="dk1"/>
                </a:solidFill>
              </a:rPr>
              <a:t> do you think it takes to create a game like that?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</a:t>
            </a:r>
            <a:r>
              <a:rPr i="1" lang="en" sz="1600">
                <a:solidFill>
                  <a:schemeClr val="dk1"/>
                </a:solidFill>
              </a:rPr>
              <a:t>much money</a:t>
            </a:r>
            <a:r>
              <a:rPr lang="en" sz="1600">
                <a:solidFill>
                  <a:schemeClr val="dk1"/>
                </a:solidFill>
              </a:rPr>
              <a:t> do you think  it takes to create a game like that?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With your group, research the following...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long did it take to create that game?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Are there still people working on that game today?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many people does it take to create a game like this?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much money does it take to create a game like this?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accurate were your estimates?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to Real Games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long does it take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 to 5 </a:t>
            </a:r>
            <a:r>
              <a:rPr i="1" lang="en">
                <a:solidFill>
                  <a:schemeClr val="dk1"/>
                </a:solidFill>
              </a:rPr>
              <a:t>years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How many people work on a video game?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20-100 people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How much does it cost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Call of Duty 2: Modern Warfare ($50m)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Grand Theft Auto V ($137m)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Star Wars: The Old Republic ($200m)</a:t>
            </a:r>
            <a:endParaRPr/>
          </a:p>
        </p:txBody>
      </p:sp>
      <p:sp>
        <p:nvSpPr>
          <p:cNvPr id="137" name="Google Shape;137;p22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to Real Games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do the number of elements and changing elements in NinjaCat compare to those in the game you picked?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does this tell us about making modern games?</a:t>
            </a:r>
            <a:endParaRPr/>
          </a:p>
          <a:p>
            <a:pPr indent="0" lvl="0" marL="0" rtl="0" algn="l">
              <a:spcBef>
                <a:spcPts val="3000"/>
              </a:spcBef>
              <a:spcAft>
                <a:spcPts val="3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Are we likely to create games like your favorite games?</a:t>
            </a:r>
            <a:endParaRPr/>
          </a:p>
        </p:txBody>
      </p:sp>
      <p:pic>
        <p:nvPicPr>
          <p:cNvPr id="144" name="Google Shape;144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to Real Games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hAndMi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